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258" r:id="rId3"/>
    <p:sldId id="259" r:id="rId4"/>
    <p:sldId id="260" r:id="rId5"/>
    <p:sldId id="261" r:id="rId6"/>
    <p:sldId id="262" r:id="rId7"/>
    <p:sldId id="263" r:id="rId8"/>
    <p:sldId id="264" r:id="rId9"/>
    <p:sldId id="265" r:id="rId10"/>
    <p:sldId id="267" r:id="rId11"/>
    <p:sldId id="266" r:id="rId12"/>
    <p:sldId id="268" r:id="rId13"/>
    <p:sldId id="269" r:id="rId14"/>
    <p:sldId id="270" r:id="rId15"/>
    <p:sldId id="272" r:id="rId16"/>
    <p:sldId id="271" r:id="rId17"/>
    <p:sldId id="273" r:id="rId18"/>
    <p:sldId id="274" r:id="rId19"/>
    <p:sldId id="275" r:id="rId20"/>
    <p:sldId id="276" r:id="rId21"/>
    <p:sldId id="278" r:id="rId22"/>
    <p:sldId id="277" r:id="rId23"/>
    <p:sldId id="279" r:id="rId24"/>
    <p:sldId id="280" r:id="rId25"/>
    <p:sldId id="281" r:id="rId26"/>
    <p:sldId id="282" r:id="rId27"/>
    <p:sldId id="285"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1" autoAdjust="0"/>
    <p:restoredTop sz="94660"/>
  </p:normalViewPr>
  <p:slideViewPr>
    <p:cSldViewPr snapToGrid="0">
      <p:cViewPr varScale="1">
        <p:scale>
          <a:sx n="70" d="100"/>
          <a:sy n="70"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94394A-E95D-49DE-8614-F37E1FCF0AC3}" type="datetime2">
              <a:rPr lang="en-US" smtClean="0"/>
              <a:pPr/>
              <a:t>Saturday, October 26, 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91780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6" name="Footer Placeholder 5"/>
          <p:cNvSpPr>
            <a:spLocks noGrp="1"/>
          </p:cNvSpPr>
          <p:nvPr>
            <p:ph type="ftr" sz="quarter" idx="11"/>
          </p:nvPr>
        </p:nvSpPr>
        <p:spPr/>
        <p:txBody>
          <a:bodyPr/>
          <a:lstStyle/>
          <a:p>
            <a:r>
              <a:rPr lang="en-US"/>
              <a:t>Sample Footer Text</a:t>
            </a:r>
            <a:endParaRPr lang="en-US" dirty="0">
              <a:latin typeface="+mn-lt"/>
            </a:endParaRPr>
          </a:p>
        </p:txBody>
      </p:sp>
      <p:sp>
        <p:nvSpPr>
          <p:cNvPr id="7" name="Slide Number Placeholder 6"/>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6397721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5"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1462910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5"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595872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5"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21225734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4"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67965169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03BBDD-218C-4B2A-98A0-F5F369754705}" type="datetime2">
              <a:rPr lang="en-US" smtClean="0"/>
              <a:pPr/>
              <a:t>Saturday, October 26, 2024</a:t>
            </a:fld>
            <a:endParaRPr lang="en-US" dirty="0">
              <a:latin typeface="+mn-lt"/>
            </a:endParaRPr>
          </a:p>
        </p:txBody>
      </p:sp>
      <p:sp>
        <p:nvSpPr>
          <p:cNvPr id="4"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38195124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1179E-60E8-4F2A-A3F9-6F3CE2ABCAF9}" type="datetime2">
              <a:rPr lang="en-US" smtClean="0"/>
              <a:pPr/>
              <a:t>Saturday, October 26, 2024</a:t>
            </a:fld>
            <a:endParaRPr lang="en-US" dirty="0">
              <a:latin typeface="+mn-lt"/>
            </a:endParaRPr>
          </a:p>
        </p:txBody>
      </p:sp>
      <p:sp>
        <p:nvSpPr>
          <p:cNvPr id="5"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4078259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32B061-4DDF-403A-A7DB-3B6FD0BE9165}" type="datetime2">
              <a:rPr lang="en-US" smtClean="0"/>
              <a:t>Saturday, October 26, 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110847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82CC3-100B-41FC-9DB0-99A6D4849F72}" type="datetime2">
              <a:rPr lang="en-US" smtClean="0"/>
              <a:pPr/>
              <a:t>Saturday, October 26, 2024</a:t>
            </a:fld>
            <a:endParaRPr lang="en-US" dirty="0">
              <a:latin typeface="+mn-lt"/>
            </a:endParaRPr>
          </a:p>
        </p:txBody>
      </p:sp>
      <p:sp>
        <p:nvSpPr>
          <p:cNvPr id="5" name="Footer Placeholder 4"/>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51163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8FDCC-AC46-4D9F-98DC-C163BFA43704}" type="datetime2">
              <a:rPr lang="en-US" smtClean="0"/>
              <a:t>Saturday, October 26, 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4033002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32F11-C374-493A-BB7E-11B09A67FAD0}" type="datetime2">
              <a:rPr lang="en-US" smtClean="0"/>
              <a:t>Saturday, October 26, 2024</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1726494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36546C-EE55-422E-9D57-50E6C4234F80}" type="datetime2">
              <a:rPr lang="en-US" smtClean="0"/>
              <a:t>Saturday, October 26, 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14030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3685C8A-A1A1-423D-82D7-1ACC187CCA77}" type="datetime2">
              <a:rPr lang="en-US" smtClean="0"/>
              <a:pPr/>
              <a:t>Saturday, October 26, 2024</a:t>
            </a:fld>
            <a:endParaRPr lang="en-US" dirty="0">
              <a:latin typeface="+mn-lt"/>
            </a:endParaRPr>
          </a:p>
        </p:txBody>
      </p:sp>
      <p:sp>
        <p:nvSpPr>
          <p:cNvPr id="5" name="Footer Placeholder 3"/>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4"/>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308927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25DF798-D264-4BC9-8824-70A25106E4C6}" type="datetime2">
              <a:rPr lang="en-US" smtClean="0"/>
              <a:pPr/>
              <a:t>Saturday, October 26, 2024</a:t>
            </a:fld>
            <a:endParaRPr lang="en-US" dirty="0">
              <a:latin typeface="+mn-lt"/>
            </a:endParaRPr>
          </a:p>
        </p:txBody>
      </p:sp>
      <p:sp>
        <p:nvSpPr>
          <p:cNvPr id="5" name="Footer Placeholder 2"/>
          <p:cNvSpPr>
            <a:spLocks noGrp="1"/>
          </p:cNvSpPr>
          <p:nvPr>
            <p:ph type="ftr" sz="quarter" idx="11"/>
          </p:nvPr>
        </p:nvSpPr>
        <p:spPr/>
        <p:txBody>
          <a:bodyPr/>
          <a:lstStyle/>
          <a:p>
            <a:r>
              <a:rPr lang="en-US"/>
              <a:t>Sample Footer Text</a:t>
            </a:r>
            <a:endParaRPr lang="en-US" dirty="0">
              <a:latin typeface="+mn-lt"/>
            </a:endParaRPr>
          </a:p>
        </p:txBody>
      </p:sp>
      <p:sp>
        <p:nvSpPr>
          <p:cNvPr id="6" name="Slide Number Placeholder 3"/>
          <p:cNvSpPr>
            <a:spLocks noGrp="1"/>
          </p:cNvSpPr>
          <p:nvPr>
            <p:ph type="sldNum" sz="quarter" idx="12"/>
          </p:nvPr>
        </p:nvSpPr>
        <p:spPr/>
        <p:txBody>
          <a:body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153068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9ACAD25-C1CF-4F11-8692-066E6505443C}" type="datetime2">
              <a:rPr lang="en-US" smtClean="0"/>
              <a:t>Saturday, October 26, 2024</a:t>
            </a:fld>
            <a:endParaRPr lang="en-US" dirty="0"/>
          </a:p>
        </p:txBody>
      </p:sp>
      <p:sp>
        <p:nvSpPr>
          <p:cNvPr id="5" name="Footer Placeholder 5"/>
          <p:cNvSpPr>
            <a:spLocks noGrp="1"/>
          </p:cNvSpPr>
          <p:nvPr>
            <p:ph type="ftr" sz="quarter" idx="11"/>
          </p:nvPr>
        </p:nvSpPr>
        <p:spPr/>
        <p:txBody>
          <a:bodyPr/>
          <a:lstStyle/>
          <a:p>
            <a:r>
              <a:rPr lang="en-US"/>
              <a:t>Sample Footer Text</a:t>
            </a:r>
            <a:endParaRPr lang="en-US" dirty="0"/>
          </a:p>
        </p:txBody>
      </p:sp>
      <p:sp>
        <p:nvSpPr>
          <p:cNvPr id="6" name="Slide Number Placeholder 6"/>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4127016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688A1C-01B8-42B6-BBF1-2BCF5E311248}" type="datetime2">
              <a:rPr lang="en-US" smtClean="0"/>
              <a:t>Saturday, October 26, 2024</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63F9D384-533B-4C4E-B660-F861AA07D173}" type="slidenum">
              <a:rPr lang="en-US" smtClean="0"/>
              <a:pPr/>
              <a:t>‹#›</a:t>
            </a:fld>
            <a:endParaRPr lang="en-US" dirty="0"/>
          </a:p>
        </p:txBody>
      </p:sp>
    </p:spTree>
    <p:extLst>
      <p:ext uri="{BB962C8B-B14F-4D97-AF65-F5344CB8AC3E}">
        <p14:creationId xmlns:p14="http://schemas.microsoft.com/office/powerpoint/2010/main" val="169270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C03BBDD-218C-4B2A-98A0-F5F369754705}" type="datetime2">
              <a:rPr lang="en-US" smtClean="0"/>
              <a:pPr/>
              <a:t>Saturday, October 26, 2024</a:t>
            </a:fld>
            <a:endParaRPr lang="en-US" dirty="0">
              <a:latin typeface="+mn-lt"/>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Sample Footer Text</a:t>
            </a:r>
            <a:endParaRPr lang="en-US" dirty="0">
              <a:latin typeface="+mn-lt"/>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1702141392"/>
      </p:ext>
    </p:extLst>
  </p:cSld>
  <p:clrMap bg1="dk1" tx1="lt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B3D1C-425C-CACB-9628-25314BDEC45D}"/>
              </a:ext>
            </a:extLst>
          </p:cNvPr>
          <p:cNvSpPr>
            <a:spLocks noGrp="1"/>
          </p:cNvSpPr>
          <p:nvPr>
            <p:ph type="ctrTitle"/>
          </p:nvPr>
        </p:nvSpPr>
        <p:spPr>
          <a:xfrm>
            <a:off x="1342800" y="324000"/>
            <a:ext cx="6327439" cy="2658894"/>
          </a:xfrm>
        </p:spPr>
        <p:txBody>
          <a:bodyPr anchor="t">
            <a:normAutofit fontScale="90000"/>
          </a:bodyPr>
          <a:lstStyle/>
          <a:p>
            <a:pPr algn="ctr"/>
            <a:r>
              <a:rPr lang="en-US" sz="8800" dirty="0"/>
              <a:t>The Legacy </a:t>
            </a:r>
            <a:br>
              <a:rPr lang="en-US" sz="8800" dirty="0"/>
            </a:br>
            <a:r>
              <a:rPr lang="en-US" sz="8800" dirty="0"/>
              <a:t>of Faith</a:t>
            </a:r>
          </a:p>
        </p:txBody>
      </p:sp>
      <p:sp>
        <p:nvSpPr>
          <p:cNvPr id="3" name="Subtitle 2">
            <a:extLst>
              <a:ext uri="{FF2B5EF4-FFF2-40B4-BE49-F238E27FC236}">
                <a16:creationId xmlns:a16="http://schemas.microsoft.com/office/drawing/2014/main" id="{154EE08F-1E99-AB58-05EF-451DCD5AC154}"/>
              </a:ext>
            </a:extLst>
          </p:cNvPr>
          <p:cNvSpPr>
            <a:spLocks noGrp="1"/>
          </p:cNvSpPr>
          <p:nvPr>
            <p:ph type="subTitle" idx="1"/>
          </p:nvPr>
        </p:nvSpPr>
        <p:spPr>
          <a:xfrm>
            <a:off x="1343026" y="3875108"/>
            <a:ext cx="6327195" cy="2541566"/>
          </a:xfrm>
        </p:spPr>
        <p:txBody>
          <a:bodyPr>
            <a:normAutofit/>
          </a:bodyPr>
          <a:lstStyle/>
          <a:p>
            <a:pPr algn="ctr"/>
            <a:r>
              <a:rPr lang="en-US" sz="5400" dirty="0">
                <a:solidFill>
                  <a:schemeClr val="tx1">
                    <a:lumMod val="95000"/>
                    <a:alpha val="56000"/>
                  </a:schemeClr>
                </a:solidFill>
              </a:rPr>
              <a:t>Hebrews 11:1-7</a:t>
            </a:r>
          </a:p>
        </p:txBody>
      </p:sp>
    </p:spTree>
    <p:extLst>
      <p:ext uri="{BB962C8B-B14F-4D97-AF65-F5344CB8AC3E}">
        <p14:creationId xmlns:p14="http://schemas.microsoft.com/office/powerpoint/2010/main" val="2432625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654FB-75AD-07A2-2ECD-7DDCF6D67D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F9D2C1-3569-574B-49D8-CD365E802A8F}"/>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B.  Biblical Faith</a:t>
            </a:r>
            <a:br>
              <a:rPr lang="en-US" dirty="0"/>
            </a:br>
            <a:r>
              <a:rPr lang="en-US" dirty="0"/>
              <a:t>C. The Testimony of Faith</a:t>
            </a:r>
            <a:br>
              <a:rPr lang="en-US" dirty="0"/>
            </a:br>
            <a:r>
              <a:rPr lang="en-US" dirty="0"/>
              <a:t>		</a:t>
            </a:r>
          </a:p>
        </p:txBody>
      </p:sp>
    </p:spTree>
    <p:extLst>
      <p:ext uri="{BB962C8B-B14F-4D97-AF65-F5344CB8AC3E}">
        <p14:creationId xmlns:p14="http://schemas.microsoft.com/office/powerpoint/2010/main" val="205191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01D46-5D36-30DB-5D27-D871102526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8251AD-6633-44D0-61AE-063390D33838}"/>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B.  Biblical Faith</a:t>
            </a:r>
            <a:br>
              <a:rPr lang="en-US" dirty="0"/>
            </a:br>
            <a:r>
              <a:rPr lang="en-US" dirty="0"/>
              <a:t>C. The Testimony of Faith</a:t>
            </a:r>
            <a:br>
              <a:rPr lang="en-US" dirty="0"/>
            </a:br>
            <a:r>
              <a:rPr lang="en-US" dirty="0"/>
              <a:t>D. The Illustration of Faith</a:t>
            </a:r>
          </a:p>
        </p:txBody>
      </p:sp>
    </p:spTree>
    <p:extLst>
      <p:ext uri="{BB962C8B-B14F-4D97-AF65-F5344CB8AC3E}">
        <p14:creationId xmlns:p14="http://schemas.microsoft.com/office/powerpoint/2010/main" val="3721265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132F-3660-BA13-3C82-8CCB004F702D}"/>
              </a:ext>
            </a:extLst>
          </p:cNvPr>
          <p:cNvSpPr>
            <a:spLocks noGrp="1"/>
          </p:cNvSpPr>
          <p:nvPr>
            <p:ph type="title"/>
          </p:nvPr>
        </p:nvSpPr>
        <p:spPr/>
        <p:txBody>
          <a:bodyPr/>
          <a:lstStyle/>
          <a:p>
            <a:r>
              <a:rPr lang="en-US" sz="3200" b="1" i="0" dirty="0">
                <a:effectLst/>
                <a:latin typeface="Arial" panose="020B0604020202020204" pitchFamily="34" charset="0"/>
              </a:rPr>
              <a:t>Pastor Steven Cole said this about this verse: </a:t>
            </a:r>
            <a:br>
              <a:rPr lang="en-US" sz="1800" b="0" i="0" dirty="0">
                <a:effectLst/>
                <a:latin typeface="Arial" panose="020B0604020202020204" pitchFamily="34" charset="0"/>
              </a:rPr>
            </a:br>
            <a:br>
              <a:rPr lang="en-US" sz="1800" b="0" i="0" dirty="0">
                <a:effectLst/>
                <a:latin typeface="Arial" panose="020B0604020202020204" pitchFamily="34" charset="0"/>
              </a:rPr>
            </a:br>
            <a:r>
              <a:rPr lang="en-US" sz="3600" b="0" i="0" dirty="0">
                <a:effectLst/>
                <a:latin typeface="Arial" panose="020B0604020202020204" pitchFamily="34" charset="0"/>
              </a:rPr>
              <a:t>Faith is the means of understanding the origin of all that is (He 11:3).  “By faith we understand that the worlds were prepared by the word of God, so that what is seen was not made out of things which are visible.” This is the first of 19 uses of “by faith” in this chapter. All of the others relate to a parade of characters from the Old Testament who trusted in God.  </a:t>
            </a:r>
            <a:br>
              <a:rPr lang="en-US" sz="1800" b="0" i="0" dirty="0">
                <a:effectLst/>
                <a:latin typeface="Arial" panose="020B0604020202020204" pitchFamily="34" charset="0"/>
              </a:rPr>
            </a:br>
            <a:endParaRPr lang="en-US" dirty="0"/>
          </a:p>
        </p:txBody>
      </p:sp>
    </p:spTree>
    <p:extLst>
      <p:ext uri="{BB962C8B-B14F-4D97-AF65-F5344CB8AC3E}">
        <p14:creationId xmlns:p14="http://schemas.microsoft.com/office/powerpoint/2010/main" val="2666376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D4AA5-6966-A5E0-7EE1-708BDA07D3E6}"/>
              </a:ext>
            </a:extLst>
          </p:cNvPr>
          <p:cNvSpPr>
            <a:spLocks noGrp="1"/>
          </p:cNvSpPr>
          <p:nvPr>
            <p:ph type="title"/>
          </p:nvPr>
        </p:nvSpPr>
        <p:spPr/>
        <p:txBody>
          <a:bodyPr/>
          <a:lstStyle/>
          <a:p>
            <a:r>
              <a:rPr lang="en-US" sz="2600" b="0" i="0" dirty="0">
                <a:effectLst/>
                <a:latin typeface="Arial" panose="020B0604020202020204" pitchFamily="34" charset="0"/>
              </a:rPr>
              <a:t>…You can only understand this by faith, because no one was there to observe it. The prevailing current worldview, that matter always existed and that the current universe, including man, happened by sheer chance over billions of years, is based on blind faith, because there is no evidence to support it. The biblical view, that the eternal God spoke it into existence, is based on faith, but not on blind faith. There is abundant evidence that an incredibly intelligent Designer created everything, especially human life. You would think that a discovery such as human DNA, which shows amazing design, would cause all scientists to fall down in worship before God. But as Paul explains (Ro 1:18, 19, 20, 21, 22), sinful men suppress the truth in unrighteousness. They become futile in their speculations, their foolish hearts are darkened, and professing to be wise, they become fools. </a:t>
            </a:r>
            <a:br>
              <a:rPr lang="en-US" sz="1800" b="0" i="0" dirty="0">
                <a:effectLst/>
                <a:latin typeface="Arial" panose="020B0604020202020204" pitchFamily="34" charset="0"/>
              </a:rPr>
            </a:br>
            <a:endParaRPr lang="en-US" dirty="0"/>
          </a:p>
        </p:txBody>
      </p:sp>
    </p:spTree>
    <p:extLst>
      <p:ext uri="{BB962C8B-B14F-4D97-AF65-F5344CB8AC3E}">
        <p14:creationId xmlns:p14="http://schemas.microsoft.com/office/powerpoint/2010/main" val="2097405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E9C-01B5-3060-D6F5-357D6E664889}"/>
              </a:ext>
            </a:extLst>
          </p:cNvPr>
          <p:cNvSpPr>
            <a:spLocks noGrp="1"/>
          </p:cNvSpPr>
          <p:nvPr>
            <p:ph type="title"/>
          </p:nvPr>
        </p:nvSpPr>
        <p:spPr/>
        <p:txBody>
          <a:bodyPr/>
          <a:lstStyle/>
          <a:p>
            <a:r>
              <a:rPr lang="en-US" sz="2800" dirty="0">
                <a:effectLst/>
                <a:latin typeface="Arial" panose="020B0604020202020204" pitchFamily="34" charset="0"/>
              </a:rPr>
              <a:t>The fact that the author puts verse 3 at the start of his list of “by faith” examples, shows that faith in God as Creator is foundational to knowing God. The first verse of the Bible hits us squarely with a vital fact: “In the beginning God created the heavens and the earth.” You cannot begin to understand yourself, other people, world history, or God if you reject the early chapters of Genesis. The first verse of Genesis presents you with a crucial choice: If God created everything that is, then He is the sovereign of the universe. If you do not come to Him in faith as your Savior, you will stand before Him in terror as your Judge! But when you believe in His Word about salvation, you gain understanding about the origins of the ages that makes everything in history fall into place.</a:t>
            </a:r>
            <a:endParaRPr lang="en-US" sz="2800" dirty="0"/>
          </a:p>
        </p:txBody>
      </p:sp>
    </p:spTree>
    <p:extLst>
      <p:ext uri="{BB962C8B-B14F-4D97-AF65-F5344CB8AC3E}">
        <p14:creationId xmlns:p14="http://schemas.microsoft.com/office/powerpoint/2010/main" val="6266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9782B-85AF-DC2D-6515-C7CB190127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8C6225-DFAB-CBD0-87E6-021F98413735}"/>
              </a:ext>
            </a:extLst>
          </p:cNvPr>
          <p:cNvSpPr>
            <a:spLocks noGrp="1"/>
          </p:cNvSpPr>
          <p:nvPr>
            <p:ph type="title"/>
          </p:nvPr>
        </p:nvSpPr>
        <p:spPr/>
        <p:txBody>
          <a:bodyPr/>
          <a:lstStyle/>
          <a:p>
            <a:pPr marL="742950" indent="-742950">
              <a:buFont typeface="+mj-lt"/>
              <a:buAutoNum type="arabicPeriod"/>
            </a:pPr>
            <a:r>
              <a:rPr lang="en-US" dirty="0"/>
              <a:t>What is Faith?  (Hebrews 11:1-3)	</a:t>
            </a:r>
          </a:p>
        </p:txBody>
      </p:sp>
      <p:sp>
        <p:nvSpPr>
          <p:cNvPr id="3" name="TextBox 2">
            <a:extLst>
              <a:ext uri="{FF2B5EF4-FFF2-40B4-BE49-F238E27FC236}">
                <a16:creationId xmlns:a16="http://schemas.microsoft.com/office/drawing/2014/main" id="{74290972-404F-E650-5416-94A999343149}"/>
              </a:ext>
            </a:extLst>
          </p:cNvPr>
          <p:cNvSpPr txBox="1"/>
          <p:nvPr/>
        </p:nvSpPr>
        <p:spPr>
          <a:xfrm>
            <a:off x="646111" y="1362828"/>
            <a:ext cx="9551013" cy="707886"/>
          </a:xfrm>
          <a:prstGeom prst="rect">
            <a:avLst/>
          </a:prstGeom>
          <a:noFill/>
        </p:spPr>
        <p:txBody>
          <a:bodyPr wrap="none" rtlCol="0">
            <a:spAutoFit/>
          </a:bodyPr>
          <a:lstStyle/>
          <a:p>
            <a:r>
              <a:rPr lang="en-US" sz="4000" dirty="0"/>
              <a:t>2.   Faith in Practice  (Hebrews 11:4-7)</a:t>
            </a:r>
          </a:p>
        </p:txBody>
      </p:sp>
    </p:spTree>
    <p:extLst>
      <p:ext uri="{BB962C8B-B14F-4D97-AF65-F5344CB8AC3E}">
        <p14:creationId xmlns:p14="http://schemas.microsoft.com/office/powerpoint/2010/main" val="700830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FC637-5C3D-324B-31DA-82B0209DDF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1E7656-3976-175F-4D3F-F216458CFF68}"/>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AF28C2F1-6932-A79B-99A9-24B5911CB06F}"/>
              </a:ext>
            </a:extLst>
          </p:cNvPr>
          <p:cNvSpPr txBox="1"/>
          <p:nvPr/>
        </p:nvSpPr>
        <p:spPr>
          <a:xfrm>
            <a:off x="646111" y="1362828"/>
            <a:ext cx="4386137" cy="707886"/>
          </a:xfrm>
          <a:prstGeom prst="rect">
            <a:avLst/>
          </a:prstGeom>
          <a:noFill/>
        </p:spPr>
        <p:txBody>
          <a:bodyPr wrap="none" rtlCol="0">
            <a:spAutoFit/>
          </a:bodyPr>
          <a:lstStyle/>
          <a:p>
            <a:r>
              <a:rPr lang="en-US" sz="4000" dirty="0"/>
              <a:t>     A.  Abel (11:4)</a:t>
            </a:r>
          </a:p>
        </p:txBody>
      </p:sp>
    </p:spTree>
    <p:extLst>
      <p:ext uri="{BB962C8B-B14F-4D97-AF65-F5344CB8AC3E}">
        <p14:creationId xmlns:p14="http://schemas.microsoft.com/office/powerpoint/2010/main" val="3537850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FBBC4-752A-6945-A39E-58779E210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1E99F1-8954-D71F-124B-6436622AF897}"/>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587FCFF6-5C63-1658-580B-C8C88272E23C}"/>
              </a:ext>
            </a:extLst>
          </p:cNvPr>
          <p:cNvSpPr txBox="1"/>
          <p:nvPr/>
        </p:nvSpPr>
        <p:spPr>
          <a:xfrm>
            <a:off x="646111" y="1362828"/>
            <a:ext cx="5365571" cy="1323439"/>
          </a:xfrm>
          <a:prstGeom prst="rect">
            <a:avLst/>
          </a:prstGeom>
          <a:noFill/>
        </p:spPr>
        <p:txBody>
          <a:bodyPr wrap="none" rtlCol="0">
            <a:spAutoFit/>
          </a:bodyPr>
          <a:lstStyle/>
          <a:p>
            <a:r>
              <a:rPr lang="en-US" sz="4000" dirty="0"/>
              <a:t>     A.  Abel (11:4)</a:t>
            </a:r>
          </a:p>
          <a:p>
            <a:r>
              <a:rPr lang="en-US" sz="4000" dirty="0"/>
              <a:t>			1. True sacrifice</a:t>
            </a:r>
          </a:p>
        </p:txBody>
      </p:sp>
    </p:spTree>
    <p:extLst>
      <p:ext uri="{BB962C8B-B14F-4D97-AF65-F5344CB8AC3E}">
        <p14:creationId xmlns:p14="http://schemas.microsoft.com/office/powerpoint/2010/main" val="132964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A379E-97A5-7163-464D-2CA86FF934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86E5D9-91D4-7CF3-3911-D332A77B85D2}"/>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A1FF7EFB-C4F9-D169-3CB7-EF670B20B055}"/>
              </a:ext>
            </a:extLst>
          </p:cNvPr>
          <p:cNvSpPr txBox="1"/>
          <p:nvPr/>
        </p:nvSpPr>
        <p:spPr>
          <a:xfrm>
            <a:off x="646111" y="1362828"/>
            <a:ext cx="6611105" cy="1938992"/>
          </a:xfrm>
          <a:prstGeom prst="rect">
            <a:avLst/>
          </a:prstGeom>
          <a:noFill/>
        </p:spPr>
        <p:txBody>
          <a:bodyPr wrap="none" rtlCol="0">
            <a:spAutoFit/>
          </a:bodyPr>
          <a:lstStyle/>
          <a:p>
            <a:r>
              <a:rPr lang="en-US" sz="4000" dirty="0"/>
              <a:t>     A.  Abel (11:4)</a:t>
            </a:r>
          </a:p>
          <a:p>
            <a:r>
              <a:rPr lang="en-US" sz="4000" dirty="0"/>
              <a:t>			1. True sacrifice</a:t>
            </a:r>
          </a:p>
          <a:p>
            <a:r>
              <a:rPr lang="en-US" sz="4000" dirty="0"/>
              <a:t>			2. True righteousness</a:t>
            </a:r>
          </a:p>
        </p:txBody>
      </p:sp>
    </p:spTree>
    <p:extLst>
      <p:ext uri="{BB962C8B-B14F-4D97-AF65-F5344CB8AC3E}">
        <p14:creationId xmlns:p14="http://schemas.microsoft.com/office/powerpoint/2010/main" val="1193832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8F760-8380-447A-2900-E48E07628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779552-FDC4-B38B-6C70-930AD3D0E8CD}"/>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F82DE918-6A3E-2E98-FC79-94B2B0541CBC}"/>
              </a:ext>
            </a:extLst>
          </p:cNvPr>
          <p:cNvSpPr txBox="1"/>
          <p:nvPr/>
        </p:nvSpPr>
        <p:spPr>
          <a:xfrm>
            <a:off x="646111" y="1362828"/>
            <a:ext cx="6611105" cy="2554545"/>
          </a:xfrm>
          <a:prstGeom prst="rect">
            <a:avLst/>
          </a:prstGeom>
          <a:noFill/>
        </p:spPr>
        <p:txBody>
          <a:bodyPr wrap="none" rtlCol="0">
            <a:spAutoFit/>
          </a:bodyPr>
          <a:lstStyle/>
          <a:p>
            <a:r>
              <a:rPr lang="en-US" sz="4000" dirty="0"/>
              <a:t>     A.  Abel (11:4)</a:t>
            </a:r>
          </a:p>
          <a:p>
            <a:r>
              <a:rPr lang="en-US" sz="4000" dirty="0"/>
              <a:t>			1. True sacrifice</a:t>
            </a:r>
          </a:p>
          <a:p>
            <a:r>
              <a:rPr lang="en-US" sz="4000" dirty="0"/>
              <a:t>			2. True righteousness</a:t>
            </a:r>
          </a:p>
          <a:p>
            <a:r>
              <a:rPr lang="en-US" sz="4000" dirty="0"/>
              <a:t>			3. True witness</a:t>
            </a:r>
          </a:p>
        </p:txBody>
      </p:sp>
    </p:spTree>
    <p:extLst>
      <p:ext uri="{BB962C8B-B14F-4D97-AF65-F5344CB8AC3E}">
        <p14:creationId xmlns:p14="http://schemas.microsoft.com/office/powerpoint/2010/main" val="282161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B96DE-00B6-1FBC-AAD7-0EA4E69203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DEFDF9-3C74-919F-EAE4-F051BB645E48}"/>
              </a:ext>
            </a:extLst>
          </p:cNvPr>
          <p:cNvSpPr>
            <a:spLocks noGrp="1"/>
          </p:cNvSpPr>
          <p:nvPr>
            <p:ph type="title"/>
          </p:nvPr>
        </p:nvSpPr>
        <p:spPr>
          <a:xfrm>
            <a:off x="646111" y="452718"/>
            <a:ext cx="9404723" cy="1400530"/>
          </a:xfrm>
        </p:spPr>
        <p:txBody>
          <a:bodyPr/>
          <a:lstStyle/>
          <a:p>
            <a:r>
              <a:rPr lang="en-US" dirty="0"/>
              <a:t>1. What is faith?  (Hebrews 11:1-3)</a:t>
            </a:r>
          </a:p>
        </p:txBody>
      </p:sp>
      <p:sp>
        <p:nvSpPr>
          <p:cNvPr id="5" name="TextBox 4">
            <a:extLst>
              <a:ext uri="{FF2B5EF4-FFF2-40B4-BE49-F238E27FC236}">
                <a16:creationId xmlns:a16="http://schemas.microsoft.com/office/drawing/2014/main" id="{9ACD4F30-76FC-4C06-2D1F-DC0A00591339}"/>
              </a:ext>
            </a:extLst>
          </p:cNvPr>
          <p:cNvSpPr txBox="1"/>
          <p:nvPr/>
        </p:nvSpPr>
        <p:spPr>
          <a:xfrm>
            <a:off x="0" y="1444650"/>
            <a:ext cx="9404350" cy="3431837"/>
          </a:xfrm>
          <a:prstGeom prst="rect">
            <a:avLst/>
          </a:prstGeom>
          <a:noFill/>
        </p:spPr>
        <p:txBody>
          <a:bodyPr wrap="square" rtlCol="0">
            <a:spAutoFit/>
          </a:bodyPr>
          <a:lstStyle/>
          <a:p>
            <a:pPr marL="685800" marR="0">
              <a:lnSpc>
                <a:spcPct val="107000"/>
              </a:lnSpc>
              <a:spcBef>
                <a:spcPts val="0"/>
              </a:spcBef>
              <a:spcAft>
                <a:spcPts val="0"/>
              </a:spcAft>
            </a:pPr>
            <a:r>
              <a:rPr lang="en-US" sz="2800" i="1" kern="100" dirty="0">
                <a:effectLst/>
                <a:latin typeface="Arial" panose="020B0604020202020204" pitchFamily="34" charset="0"/>
                <a:ea typeface="Aptos" panose="020B0004020202020204" pitchFamily="34" charset="0"/>
                <a:cs typeface="Times New Roman" panose="02020603050405020304" pitchFamily="18" charset="0"/>
              </a:rPr>
              <a:t>Now faith is the assurance of things hoped for, the conviction of things not seen. </a:t>
            </a:r>
            <a:endParaRPr lang="en-US" sz="2800" b="1" i="1" kern="100" baseline="30000" dirty="0">
              <a:latin typeface="Arial" panose="020B0604020202020204" pitchFamily="34" charset="0"/>
              <a:ea typeface="Aptos" panose="020B0004020202020204" pitchFamily="34" charset="0"/>
              <a:cs typeface="Times New Roman" panose="02020603050405020304" pitchFamily="18" charset="0"/>
            </a:endParaRPr>
          </a:p>
          <a:p>
            <a:pPr marL="685800" marR="0">
              <a:lnSpc>
                <a:spcPct val="107000"/>
              </a:lnSpc>
              <a:spcBef>
                <a:spcPts val="0"/>
              </a:spcBef>
              <a:spcAft>
                <a:spcPts val="0"/>
              </a:spcAft>
            </a:pPr>
            <a:r>
              <a:rPr lang="en-US" sz="2800" i="1" kern="100" dirty="0">
                <a:effectLst/>
                <a:latin typeface="Arial" panose="020B0604020202020204" pitchFamily="34" charset="0"/>
                <a:ea typeface="Aptos" panose="020B0004020202020204" pitchFamily="34" charset="0"/>
                <a:cs typeface="Times New Roman" panose="02020603050405020304" pitchFamily="18" charset="0"/>
              </a:rPr>
              <a:t>For by it the men of old gained approval.</a:t>
            </a:r>
            <a:r>
              <a:rPr lang="en-US" sz="2800" i="1" kern="100" dirty="0">
                <a:latin typeface="Aptos" panose="020B0004020202020204" pitchFamily="34" charset="0"/>
                <a:ea typeface="Aptos" panose="020B0004020202020204" pitchFamily="34" charset="0"/>
                <a:cs typeface="Times New Roman" panose="02020603050405020304" pitchFamily="18" charset="0"/>
              </a:rPr>
              <a:t> </a:t>
            </a:r>
            <a:r>
              <a:rPr lang="en-US" sz="2800" i="1" kern="100" dirty="0">
                <a:effectLst/>
                <a:latin typeface="Arial" panose="020B0604020202020204" pitchFamily="34" charset="0"/>
                <a:ea typeface="Aptos" panose="020B0004020202020204" pitchFamily="34" charset="0"/>
                <a:cs typeface="Times New Roman" panose="02020603050405020304" pitchFamily="18" charset="0"/>
              </a:rPr>
              <a:t>By faith we understand that the worlds were </a:t>
            </a:r>
          </a:p>
          <a:p>
            <a:pPr marL="685800" marR="0">
              <a:lnSpc>
                <a:spcPct val="107000"/>
              </a:lnSpc>
              <a:spcBef>
                <a:spcPts val="0"/>
              </a:spcBef>
              <a:spcAft>
                <a:spcPts val="0"/>
              </a:spcAft>
            </a:pPr>
            <a:r>
              <a:rPr lang="en-US" sz="2800" i="1" kern="100" dirty="0">
                <a:effectLst/>
                <a:latin typeface="Arial" panose="020B0604020202020204" pitchFamily="34" charset="0"/>
                <a:ea typeface="Aptos" panose="020B0004020202020204" pitchFamily="34" charset="0"/>
                <a:cs typeface="Times New Roman" panose="02020603050405020304" pitchFamily="18" charset="0"/>
              </a:rPr>
              <a:t>prepared by the word of God, so that what is seen was not made out of things which are visible.</a:t>
            </a:r>
            <a:endParaRPr lang="en-US" sz="2800" i="1" kern="100" dirty="0">
              <a:effectLst/>
              <a:latin typeface="Aptos" panose="020B0004020202020204" pitchFamily="34" charset="0"/>
              <a:ea typeface="Aptos" panose="020B0004020202020204" pitchFamily="34" charset="0"/>
              <a:cs typeface="Times New Roman" panose="02020603050405020304" pitchFamily="18" charset="0"/>
            </a:endParaRPr>
          </a:p>
          <a:p>
            <a:pPr marL="685800" marR="0">
              <a:lnSpc>
                <a:spcPct val="107000"/>
              </a:lnSpc>
              <a:spcBef>
                <a:spcPts val="0"/>
              </a:spcBef>
              <a:spcAft>
                <a:spcPts val="0"/>
              </a:spcAft>
            </a:pPr>
            <a:r>
              <a:rPr lang="en-US" sz="1800" kern="100" dirty="0">
                <a:effectLst/>
                <a:latin typeface="Arial" panose="020B0604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i="1" dirty="0"/>
          </a:p>
        </p:txBody>
      </p:sp>
    </p:spTree>
    <p:extLst>
      <p:ext uri="{BB962C8B-B14F-4D97-AF65-F5344CB8AC3E}">
        <p14:creationId xmlns:p14="http://schemas.microsoft.com/office/powerpoint/2010/main" val="2457631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81C0E-8752-10F0-C0AC-BF57C21E6A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58B25B-1991-7944-362F-CACCB85A05A8}"/>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ECB5C689-88AD-C35E-319E-8351F2AAFA93}"/>
              </a:ext>
            </a:extLst>
          </p:cNvPr>
          <p:cNvSpPr txBox="1"/>
          <p:nvPr/>
        </p:nvSpPr>
        <p:spPr>
          <a:xfrm>
            <a:off x="646111" y="1362828"/>
            <a:ext cx="5192447" cy="1323439"/>
          </a:xfrm>
          <a:prstGeom prst="rect">
            <a:avLst/>
          </a:prstGeom>
          <a:noFill/>
        </p:spPr>
        <p:txBody>
          <a:bodyPr wrap="none" rtlCol="0">
            <a:spAutoFit/>
          </a:bodyPr>
          <a:lstStyle/>
          <a:p>
            <a:r>
              <a:rPr lang="en-US" sz="4000" dirty="0"/>
              <a:t>     A.  Abel (11:4)</a:t>
            </a:r>
          </a:p>
          <a:p>
            <a:r>
              <a:rPr lang="en-US" sz="4000" dirty="0"/>
              <a:t>	  B.  Enoch (11:5-6)</a:t>
            </a:r>
          </a:p>
        </p:txBody>
      </p:sp>
    </p:spTree>
    <p:extLst>
      <p:ext uri="{BB962C8B-B14F-4D97-AF65-F5344CB8AC3E}">
        <p14:creationId xmlns:p14="http://schemas.microsoft.com/office/powerpoint/2010/main" val="2266685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706B7-B622-32D5-26D7-7B0F4643F5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210B5F-305E-6529-EDDC-A8EA75949C1C}"/>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205769B7-6CB1-050C-4647-6C5DA4A52A50}"/>
              </a:ext>
            </a:extLst>
          </p:cNvPr>
          <p:cNvSpPr txBox="1"/>
          <p:nvPr/>
        </p:nvSpPr>
        <p:spPr>
          <a:xfrm>
            <a:off x="646111" y="1362828"/>
            <a:ext cx="6117380" cy="2554545"/>
          </a:xfrm>
          <a:prstGeom prst="rect">
            <a:avLst/>
          </a:prstGeom>
          <a:noFill/>
        </p:spPr>
        <p:txBody>
          <a:bodyPr wrap="none" rtlCol="0">
            <a:spAutoFit/>
          </a:bodyPr>
          <a:lstStyle/>
          <a:p>
            <a:r>
              <a:rPr lang="en-US" sz="4000" dirty="0"/>
              <a:t>     A.  Abel (11:4)</a:t>
            </a:r>
          </a:p>
          <a:p>
            <a:r>
              <a:rPr lang="en-US" sz="4000" dirty="0"/>
              <a:t>	  B.  Enoch (:5-6)</a:t>
            </a:r>
          </a:p>
          <a:p>
            <a:r>
              <a:rPr lang="en-US" sz="4000" dirty="0"/>
              <a:t>			1. Pleasing to God</a:t>
            </a:r>
          </a:p>
          <a:p>
            <a:r>
              <a:rPr lang="en-US" sz="4000" dirty="0"/>
              <a:t>				</a:t>
            </a:r>
          </a:p>
        </p:txBody>
      </p:sp>
    </p:spTree>
    <p:extLst>
      <p:ext uri="{BB962C8B-B14F-4D97-AF65-F5344CB8AC3E}">
        <p14:creationId xmlns:p14="http://schemas.microsoft.com/office/powerpoint/2010/main" val="422380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95832-2D84-2A5A-D742-02DC637591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B7432-3285-1486-7092-D643D664A785}"/>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1D467CBC-DCEC-924D-B766-7F258D13A61D}"/>
              </a:ext>
            </a:extLst>
          </p:cNvPr>
          <p:cNvSpPr txBox="1"/>
          <p:nvPr/>
        </p:nvSpPr>
        <p:spPr>
          <a:xfrm>
            <a:off x="646111" y="1362828"/>
            <a:ext cx="7819769" cy="2554545"/>
          </a:xfrm>
          <a:prstGeom prst="rect">
            <a:avLst/>
          </a:prstGeom>
          <a:noFill/>
        </p:spPr>
        <p:txBody>
          <a:bodyPr wrap="none" rtlCol="0">
            <a:spAutoFit/>
          </a:bodyPr>
          <a:lstStyle/>
          <a:p>
            <a:r>
              <a:rPr lang="en-US" sz="4000" dirty="0"/>
              <a:t>     A.  Abel (11:4)</a:t>
            </a:r>
          </a:p>
          <a:p>
            <a:r>
              <a:rPr lang="en-US" sz="4000" dirty="0"/>
              <a:t>	  B.  Enoch (:5-6)</a:t>
            </a:r>
          </a:p>
          <a:p>
            <a:r>
              <a:rPr lang="en-US" sz="4000" dirty="0"/>
              <a:t>			1. Pleasing to God</a:t>
            </a:r>
          </a:p>
          <a:p>
            <a:r>
              <a:rPr lang="en-US" sz="4000" dirty="0"/>
              <a:t>				 a. Believed that God is</a:t>
            </a:r>
          </a:p>
        </p:txBody>
      </p:sp>
    </p:spTree>
    <p:extLst>
      <p:ext uri="{BB962C8B-B14F-4D97-AF65-F5344CB8AC3E}">
        <p14:creationId xmlns:p14="http://schemas.microsoft.com/office/powerpoint/2010/main" val="3969532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A93A3-F4B4-99A5-77FE-5A2DDB0451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A5CF61-8174-5C9F-3F6B-B75FBA43231E}"/>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E0F6F690-B53B-8394-438E-7D06F6528E01}"/>
              </a:ext>
            </a:extLst>
          </p:cNvPr>
          <p:cNvSpPr txBox="1"/>
          <p:nvPr/>
        </p:nvSpPr>
        <p:spPr>
          <a:xfrm>
            <a:off x="646111" y="1362828"/>
            <a:ext cx="8111516" cy="3170099"/>
          </a:xfrm>
          <a:prstGeom prst="rect">
            <a:avLst/>
          </a:prstGeom>
          <a:noFill/>
        </p:spPr>
        <p:txBody>
          <a:bodyPr wrap="none" rtlCol="0">
            <a:spAutoFit/>
          </a:bodyPr>
          <a:lstStyle/>
          <a:p>
            <a:r>
              <a:rPr lang="en-US" sz="4000" dirty="0"/>
              <a:t>     A.  Abel (11:4)</a:t>
            </a:r>
          </a:p>
          <a:p>
            <a:r>
              <a:rPr lang="en-US" sz="4000" dirty="0"/>
              <a:t>	  B.  Enoch (:5-6)</a:t>
            </a:r>
          </a:p>
          <a:p>
            <a:r>
              <a:rPr lang="en-US" sz="4000" dirty="0"/>
              <a:t>			1. Pleasing to God</a:t>
            </a:r>
          </a:p>
          <a:p>
            <a:r>
              <a:rPr lang="en-US" sz="4000" dirty="0"/>
              <a:t>				 a. Believed that God is</a:t>
            </a:r>
          </a:p>
          <a:p>
            <a:r>
              <a:rPr lang="en-US" sz="4000" dirty="0"/>
              <a:t>				 b. Sought God’s reward</a:t>
            </a:r>
          </a:p>
        </p:txBody>
      </p:sp>
    </p:spTree>
    <p:extLst>
      <p:ext uri="{BB962C8B-B14F-4D97-AF65-F5344CB8AC3E}">
        <p14:creationId xmlns:p14="http://schemas.microsoft.com/office/powerpoint/2010/main" val="23479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919C1-D572-D998-2612-ECC9DB72A6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6BD096-86D2-AF8F-7A14-B8F5B8BDFF0D}"/>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1A34BD4F-155A-7F1A-B3F5-ED8F64B75ABC}"/>
              </a:ext>
            </a:extLst>
          </p:cNvPr>
          <p:cNvSpPr txBox="1"/>
          <p:nvPr/>
        </p:nvSpPr>
        <p:spPr>
          <a:xfrm>
            <a:off x="646111" y="1362828"/>
            <a:ext cx="8111516" cy="3785652"/>
          </a:xfrm>
          <a:prstGeom prst="rect">
            <a:avLst/>
          </a:prstGeom>
          <a:noFill/>
        </p:spPr>
        <p:txBody>
          <a:bodyPr wrap="none" rtlCol="0">
            <a:spAutoFit/>
          </a:bodyPr>
          <a:lstStyle/>
          <a:p>
            <a:r>
              <a:rPr lang="en-US" sz="4000" dirty="0"/>
              <a:t>     A.  Abel (11:4)</a:t>
            </a:r>
          </a:p>
          <a:p>
            <a:r>
              <a:rPr lang="en-US" sz="4000" dirty="0"/>
              <a:t>	  B.  Enoch (:5-6)</a:t>
            </a:r>
          </a:p>
          <a:p>
            <a:r>
              <a:rPr lang="en-US" sz="4000" dirty="0"/>
              <a:t>			1. Pleasing to God</a:t>
            </a:r>
          </a:p>
          <a:p>
            <a:r>
              <a:rPr lang="en-US" sz="4000" dirty="0"/>
              <a:t>				 a. Believed that God is</a:t>
            </a:r>
          </a:p>
          <a:p>
            <a:r>
              <a:rPr lang="en-US" sz="4000" dirty="0"/>
              <a:t>				 b. Sought God’s reward</a:t>
            </a:r>
          </a:p>
          <a:p>
            <a:r>
              <a:rPr lang="en-US" sz="4000" dirty="0"/>
              <a:t>				 c. Walked with God</a:t>
            </a:r>
          </a:p>
        </p:txBody>
      </p:sp>
    </p:spTree>
    <p:extLst>
      <p:ext uri="{BB962C8B-B14F-4D97-AF65-F5344CB8AC3E}">
        <p14:creationId xmlns:p14="http://schemas.microsoft.com/office/powerpoint/2010/main" val="2211827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83431D-11C4-CED6-6B97-FE27A2A42554}"/>
              </a:ext>
            </a:extLst>
          </p:cNvPr>
          <p:cNvSpPr txBox="1"/>
          <p:nvPr/>
        </p:nvSpPr>
        <p:spPr>
          <a:xfrm>
            <a:off x="3049138" y="117693"/>
            <a:ext cx="6093724" cy="6740307"/>
          </a:xfrm>
          <a:prstGeom prst="rect">
            <a:avLst/>
          </a:prstGeom>
          <a:noFill/>
        </p:spPr>
        <p:txBody>
          <a:bodyPr wrap="square">
            <a:spAutoFit/>
          </a:bodyPr>
          <a:lstStyle/>
          <a:p>
            <a:pPr algn="ctr" rtl="0" fontAlgn="base"/>
            <a:r>
              <a:rPr lang="en-US" sz="2400" b="1" i="0" dirty="0">
                <a:effectLst/>
                <a:latin typeface="Arial" panose="020B0604020202020204" pitchFamily="34" charset="0"/>
              </a:rPr>
              <a:t>JUST A CLOSER WALK WITH THEE </a:t>
            </a:r>
          </a:p>
          <a:p>
            <a:pPr algn="ctr" rtl="0" fontAlgn="base"/>
            <a:endParaRPr lang="en-US" sz="2400" b="0" i="0" dirty="0">
              <a:effectLst/>
              <a:latin typeface="Arial" panose="020B0604020202020204" pitchFamily="34" charset="0"/>
            </a:endParaRPr>
          </a:p>
          <a:p>
            <a:pPr algn="ctr" rtl="0" fontAlgn="base"/>
            <a:r>
              <a:rPr lang="en-US" sz="2400" b="0" i="0" dirty="0">
                <a:effectLst/>
                <a:latin typeface="Arial" panose="020B0604020202020204" pitchFamily="34" charset="0"/>
              </a:rPr>
              <a:t>I am weak but Thou art strong </a:t>
            </a:r>
          </a:p>
          <a:p>
            <a:pPr algn="ctr" rtl="0" fontAlgn="base"/>
            <a:r>
              <a:rPr lang="en-US" sz="2400" b="0" i="0" dirty="0">
                <a:effectLst/>
                <a:latin typeface="Arial" panose="020B0604020202020204" pitchFamily="34" charset="0"/>
              </a:rPr>
              <a:t>Jesus keep me from all wrong </a:t>
            </a:r>
          </a:p>
          <a:p>
            <a:pPr algn="ctr" rtl="0" fontAlgn="base"/>
            <a:r>
              <a:rPr lang="en-US" sz="2400" b="0" i="0" dirty="0">
                <a:effectLst/>
                <a:latin typeface="Arial" panose="020B0604020202020204" pitchFamily="34" charset="0"/>
              </a:rPr>
              <a:t>I'll be satisfied as long </a:t>
            </a:r>
          </a:p>
          <a:p>
            <a:pPr algn="ctr" rtl="0" fontAlgn="base"/>
            <a:r>
              <a:rPr lang="en-US" sz="2400" b="0" i="0" dirty="0">
                <a:effectLst/>
                <a:latin typeface="Arial" panose="020B0604020202020204" pitchFamily="34" charset="0"/>
              </a:rPr>
              <a:t>As I walk, let me walk close to Thee </a:t>
            </a:r>
          </a:p>
          <a:p>
            <a:pPr algn="ctr" rtl="0" fontAlgn="base"/>
            <a:r>
              <a:rPr lang="en-US" sz="2400" b="0" i="0" dirty="0">
                <a:effectLst/>
                <a:latin typeface="Arial" panose="020B0604020202020204" pitchFamily="34" charset="0"/>
              </a:rPr>
              <a:t>Just a closer walk with Thee </a:t>
            </a:r>
          </a:p>
          <a:p>
            <a:pPr algn="ctr" rtl="0" fontAlgn="base"/>
            <a:r>
              <a:rPr lang="en-US" sz="2400" b="0" i="0" dirty="0">
                <a:effectLst/>
                <a:latin typeface="Arial" panose="020B0604020202020204" pitchFamily="34" charset="0"/>
              </a:rPr>
              <a:t>Grant it, Jesus, is my plea </a:t>
            </a:r>
          </a:p>
          <a:p>
            <a:pPr algn="ctr" rtl="0" fontAlgn="base"/>
            <a:r>
              <a:rPr lang="en-US" sz="2400" b="0" i="0" dirty="0">
                <a:effectLst/>
                <a:latin typeface="Arial" panose="020B0604020202020204" pitchFamily="34" charset="0"/>
              </a:rPr>
              <a:t>Daily walking close to Thee </a:t>
            </a:r>
          </a:p>
          <a:p>
            <a:pPr algn="ctr" rtl="0" fontAlgn="base"/>
            <a:r>
              <a:rPr lang="en-US" sz="2400" b="0" i="0" dirty="0">
                <a:effectLst/>
                <a:latin typeface="Arial" panose="020B0604020202020204" pitchFamily="34" charset="0"/>
              </a:rPr>
              <a:t>Let it be, dear Lord, let it be </a:t>
            </a:r>
          </a:p>
          <a:p>
            <a:pPr algn="ctr" rtl="0" fontAlgn="base"/>
            <a:r>
              <a:rPr lang="en-US" sz="2400" b="0" i="0" dirty="0">
                <a:effectLst/>
                <a:latin typeface="Arial" panose="020B0604020202020204" pitchFamily="34" charset="0"/>
              </a:rPr>
              <a:t>When my feeble life is o'er </a:t>
            </a:r>
          </a:p>
          <a:p>
            <a:pPr algn="ctr" rtl="0" fontAlgn="base"/>
            <a:r>
              <a:rPr lang="en-US" sz="2400" b="0" i="0" dirty="0">
                <a:effectLst/>
                <a:latin typeface="Arial" panose="020B0604020202020204" pitchFamily="34" charset="0"/>
              </a:rPr>
              <a:t>Time for me will be no more </a:t>
            </a:r>
          </a:p>
          <a:p>
            <a:pPr algn="ctr" rtl="0" fontAlgn="base"/>
            <a:r>
              <a:rPr lang="en-US" sz="2400" b="0" i="0" dirty="0">
                <a:effectLst/>
                <a:latin typeface="Arial" panose="020B0604020202020204" pitchFamily="34" charset="0"/>
              </a:rPr>
              <a:t>Guide me gently, safely o'er </a:t>
            </a:r>
          </a:p>
          <a:p>
            <a:pPr algn="ctr" rtl="0" fontAlgn="base"/>
            <a:r>
              <a:rPr lang="en-US" sz="2400" b="0" i="0" dirty="0">
                <a:effectLst/>
                <a:latin typeface="Arial" panose="020B0604020202020204" pitchFamily="34" charset="0"/>
              </a:rPr>
              <a:t>To Thy kingdom's shore, to Thy shore </a:t>
            </a:r>
          </a:p>
          <a:p>
            <a:pPr algn="ctr" rtl="0" fontAlgn="base"/>
            <a:r>
              <a:rPr lang="en-US" sz="2400" b="0" i="0" dirty="0">
                <a:effectLst/>
                <a:latin typeface="Arial" panose="020B0604020202020204" pitchFamily="34" charset="0"/>
              </a:rPr>
              <a:t>Just a closer walk with Thee </a:t>
            </a:r>
          </a:p>
          <a:p>
            <a:pPr algn="ctr" rtl="0" fontAlgn="base"/>
            <a:r>
              <a:rPr lang="en-US" sz="2400" b="0" i="0" dirty="0">
                <a:effectLst/>
                <a:latin typeface="Arial" panose="020B0604020202020204" pitchFamily="34" charset="0"/>
              </a:rPr>
              <a:t>Grant it, Jesus, is my plea </a:t>
            </a:r>
          </a:p>
          <a:p>
            <a:pPr algn="ctr" rtl="0" fontAlgn="base"/>
            <a:r>
              <a:rPr lang="en-US" sz="2400" b="0" i="0" dirty="0">
                <a:effectLst/>
                <a:latin typeface="Arial" panose="020B0604020202020204" pitchFamily="34" charset="0"/>
              </a:rPr>
              <a:t>Daily walking close to Thee </a:t>
            </a:r>
          </a:p>
          <a:p>
            <a:pPr algn="ctr" rtl="0" fontAlgn="base"/>
            <a:r>
              <a:rPr lang="en-US" sz="2400" b="0" i="0" dirty="0">
                <a:effectLst/>
                <a:latin typeface="Arial" panose="020B0604020202020204" pitchFamily="34" charset="0"/>
              </a:rPr>
              <a:t>Let it be, dear Lord, let it be </a:t>
            </a:r>
          </a:p>
        </p:txBody>
      </p:sp>
    </p:spTree>
    <p:extLst>
      <p:ext uri="{BB962C8B-B14F-4D97-AF65-F5344CB8AC3E}">
        <p14:creationId xmlns:p14="http://schemas.microsoft.com/office/powerpoint/2010/main" val="2281315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3260D-933D-5E31-7244-959387EFA2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575C86-BE5C-7686-7325-74B9090F98F5}"/>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9C7D2F4E-B83F-B835-3FAD-B656F91012E8}"/>
              </a:ext>
            </a:extLst>
          </p:cNvPr>
          <p:cNvSpPr txBox="1"/>
          <p:nvPr/>
        </p:nvSpPr>
        <p:spPr>
          <a:xfrm>
            <a:off x="646111" y="1362828"/>
            <a:ext cx="5192447" cy="2554545"/>
          </a:xfrm>
          <a:prstGeom prst="rect">
            <a:avLst/>
          </a:prstGeom>
          <a:noFill/>
        </p:spPr>
        <p:txBody>
          <a:bodyPr wrap="none" rtlCol="0">
            <a:spAutoFit/>
          </a:bodyPr>
          <a:lstStyle/>
          <a:p>
            <a:r>
              <a:rPr lang="en-US" sz="4000" dirty="0"/>
              <a:t>     A.  Abel (11:4)</a:t>
            </a:r>
          </a:p>
          <a:p>
            <a:r>
              <a:rPr lang="en-US" sz="4000" dirty="0"/>
              <a:t>	  B.  Enoch (11:5-6)</a:t>
            </a:r>
          </a:p>
          <a:p>
            <a:r>
              <a:rPr lang="en-US" sz="4000" dirty="0"/>
              <a:t>	  C. Noah (11:7)</a:t>
            </a:r>
          </a:p>
          <a:p>
            <a:r>
              <a:rPr lang="en-US" sz="4000" dirty="0"/>
              <a:t>			</a:t>
            </a:r>
          </a:p>
        </p:txBody>
      </p:sp>
    </p:spTree>
    <p:extLst>
      <p:ext uri="{BB962C8B-B14F-4D97-AF65-F5344CB8AC3E}">
        <p14:creationId xmlns:p14="http://schemas.microsoft.com/office/powerpoint/2010/main" val="2472731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946E6-B910-0C48-7D49-4ED3071869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699FB7-F6C5-8DE3-00B9-815040F0EBD8}"/>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8992ABC0-0B58-0184-6D9D-216EB98CD6A2}"/>
              </a:ext>
            </a:extLst>
          </p:cNvPr>
          <p:cNvSpPr txBox="1"/>
          <p:nvPr/>
        </p:nvSpPr>
        <p:spPr>
          <a:xfrm>
            <a:off x="646111" y="1362828"/>
            <a:ext cx="10100842" cy="2554545"/>
          </a:xfrm>
          <a:prstGeom prst="rect">
            <a:avLst/>
          </a:prstGeom>
          <a:noFill/>
        </p:spPr>
        <p:txBody>
          <a:bodyPr wrap="none" rtlCol="0">
            <a:spAutoFit/>
          </a:bodyPr>
          <a:lstStyle/>
          <a:p>
            <a:r>
              <a:rPr lang="en-US" sz="4000" dirty="0"/>
              <a:t>     A.  Abel (11:4)</a:t>
            </a:r>
          </a:p>
          <a:p>
            <a:r>
              <a:rPr lang="en-US" sz="4000" dirty="0"/>
              <a:t>	  B.  Enoch (11:5-6)</a:t>
            </a:r>
          </a:p>
          <a:p>
            <a:r>
              <a:rPr lang="en-US" sz="4000" dirty="0"/>
              <a:t>	  C. Noah (11:7)</a:t>
            </a:r>
          </a:p>
          <a:p>
            <a:r>
              <a:rPr lang="en-US" sz="4000" dirty="0"/>
              <a:t>			1. Noah responded to God’s word</a:t>
            </a:r>
          </a:p>
        </p:txBody>
      </p:sp>
    </p:spTree>
    <p:extLst>
      <p:ext uri="{BB962C8B-B14F-4D97-AF65-F5344CB8AC3E}">
        <p14:creationId xmlns:p14="http://schemas.microsoft.com/office/powerpoint/2010/main" val="4141101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FFFA0-A74C-198E-1A65-40E7FC4154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402027-B6E1-FE88-B2AE-526915900F2B}"/>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8EEF0835-F31A-3D49-576A-EDDBD533E51D}"/>
              </a:ext>
            </a:extLst>
          </p:cNvPr>
          <p:cNvSpPr txBox="1"/>
          <p:nvPr/>
        </p:nvSpPr>
        <p:spPr>
          <a:xfrm>
            <a:off x="646111" y="1362828"/>
            <a:ext cx="10100842" cy="3170099"/>
          </a:xfrm>
          <a:prstGeom prst="rect">
            <a:avLst/>
          </a:prstGeom>
          <a:noFill/>
        </p:spPr>
        <p:txBody>
          <a:bodyPr wrap="none" rtlCol="0">
            <a:spAutoFit/>
          </a:bodyPr>
          <a:lstStyle/>
          <a:p>
            <a:r>
              <a:rPr lang="en-US" sz="4000" dirty="0"/>
              <a:t>     A.  Abel (11:4)</a:t>
            </a:r>
          </a:p>
          <a:p>
            <a:r>
              <a:rPr lang="en-US" sz="4000" dirty="0"/>
              <a:t>	  B.  Enoch (11:5-6)</a:t>
            </a:r>
          </a:p>
          <a:p>
            <a:r>
              <a:rPr lang="en-US" sz="4000" dirty="0"/>
              <a:t>	  C. Noah (11:7)</a:t>
            </a:r>
          </a:p>
          <a:p>
            <a:r>
              <a:rPr lang="en-US" sz="4000" dirty="0"/>
              <a:t>			1. Noah responded to God’s word</a:t>
            </a:r>
          </a:p>
          <a:p>
            <a:r>
              <a:rPr lang="en-US" sz="4000" dirty="0"/>
              <a:t>			2. Noah rebuked the world</a:t>
            </a:r>
          </a:p>
        </p:txBody>
      </p:sp>
    </p:spTree>
    <p:extLst>
      <p:ext uri="{BB962C8B-B14F-4D97-AF65-F5344CB8AC3E}">
        <p14:creationId xmlns:p14="http://schemas.microsoft.com/office/powerpoint/2010/main" val="3242022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CE597-4580-57B1-9200-56D27746E8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3F709C-8D09-A250-48DF-C991DBB7CFF3}"/>
              </a:ext>
            </a:extLst>
          </p:cNvPr>
          <p:cNvSpPr>
            <a:spLocks noGrp="1"/>
          </p:cNvSpPr>
          <p:nvPr>
            <p:ph type="title"/>
          </p:nvPr>
        </p:nvSpPr>
        <p:spPr/>
        <p:txBody>
          <a:bodyPr/>
          <a:lstStyle/>
          <a:p>
            <a:r>
              <a:rPr lang="en-US" dirty="0"/>
              <a:t>2.  Faith in Practice (Hebrews 11:4-7	</a:t>
            </a:r>
          </a:p>
        </p:txBody>
      </p:sp>
      <p:sp>
        <p:nvSpPr>
          <p:cNvPr id="3" name="TextBox 2">
            <a:extLst>
              <a:ext uri="{FF2B5EF4-FFF2-40B4-BE49-F238E27FC236}">
                <a16:creationId xmlns:a16="http://schemas.microsoft.com/office/drawing/2014/main" id="{0345E310-2CB8-B6B0-B13B-91AF90D30A96}"/>
              </a:ext>
            </a:extLst>
          </p:cNvPr>
          <p:cNvSpPr txBox="1"/>
          <p:nvPr/>
        </p:nvSpPr>
        <p:spPr>
          <a:xfrm>
            <a:off x="646111" y="1362828"/>
            <a:ext cx="10995318" cy="3785652"/>
          </a:xfrm>
          <a:prstGeom prst="rect">
            <a:avLst/>
          </a:prstGeom>
          <a:noFill/>
        </p:spPr>
        <p:txBody>
          <a:bodyPr wrap="none" rtlCol="0">
            <a:spAutoFit/>
          </a:bodyPr>
          <a:lstStyle/>
          <a:p>
            <a:r>
              <a:rPr lang="en-US" sz="4000" dirty="0"/>
              <a:t>     A.  Abel (11:4)</a:t>
            </a:r>
          </a:p>
          <a:p>
            <a:r>
              <a:rPr lang="en-US" sz="4000" dirty="0"/>
              <a:t>	  B.  Enoch (11:5-6)</a:t>
            </a:r>
          </a:p>
          <a:p>
            <a:r>
              <a:rPr lang="en-US" sz="4000" dirty="0"/>
              <a:t>	  C. Noah (11:7)</a:t>
            </a:r>
          </a:p>
          <a:p>
            <a:r>
              <a:rPr lang="en-US" sz="4000" dirty="0"/>
              <a:t>			1. Noah responded to God’s word</a:t>
            </a:r>
          </a:p>
          <a:p>
            <a:r>
              <a:rPr lang="en-US" sz="4000" dirty="0"/>
              <a:t>			2. Noah rebuked the world</a:t>
            </a:r>
          </a:p>
          <a:p>
            <a:r>
              <a:rPr lang="en-US" sz="4000" dirty="0"/>
              <a:t>			3. Noah received God’s righteousness</a:t>
            </a:r>
          </a:p>
        </p:txBody>
      </p:sp>
    </p:spTree>
    <p:extLst>
      <p:ext uri="{BB962C8B-B14F-4D97-AF65-F5344CB8AC3E}">
        <p14:creationId xmlns:p14="http://schemas.microsoft.com/office/powerpoint/2010/main" val="1210709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86A3D-A705-AA87-C0E5-22A3FD8CE6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806846-1E45-B456-A81E-369073E43D7A}"/>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		</a:t>
            </a:r>
          </a:p>
        </p:txBody>
      </p:sp>
    </p:spTree>
    <p:extLst>
      <p:ext uri="{BB962C8B-B14F-4D97-AF65-F5344CB8AC3E}">
        <p14:creationId xmlns:p14="http://schemas.microsoft.com/office/powerpoint/2010/main" val="312849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0F489-19A5-37D0-26B6-0D76F3E31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93894F-5E79-8652-2529-B342FEF099B6}"/>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		1. Works</a:t>
            </a:r>
          </a:p>
        </p:txBody>
      </p:sp>
    </p:spTree>
    <p:extLst>
      <p:ext uri="{BB962C8B-B14F-4D97-AF65-F5344CB8AC3E}">
        <p14:creationId xmlns:p14="http://schemas.microsoft.com/office/powerpoint/2010/main" val="272482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4C314-B5E5-038D-C78E-5676E771A2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E0BAC5-79D7-0ADB-FC92-D68112EC76DC}"/>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		1. Works</a:t>
            </a:r>
            <a:br>
              <a:rPr lang="en-US" dirty="0"/>
            </a:br>
            <a:r>
              <a:rPr lang="en-US" dirty="0"/>
              <a:t>		2. Blind faith</a:t>
            </a:r>
          </a:p>
        </p:txBody>
      </p:sp>
    </p:spTree>
    <p:extLst>
      <p:ext uri="{BB962C8B-B14F-4D97-AF65-F5344CB8AC3E}">
        <p14:creationId xmlns:p14="http://schemas.microsoft.com/office/powerpoint/2010/main" val="400318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038B9-5BB1-D0F4-4907-60A14D2048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EBA40-E4A9-9F58-613A-9A9C8FE51528}"/>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A. Worldly Faith</a:t>
            </a:r>
            <a:br>
              <a:rPr lang="en-US" dirty="0"/>
            </a:br>
            <a:r>
              <a:rPr lang="en-US" dirty="0"/>
              <a:t>B.  Biblical Faith</a:t>
            </a:r>
            <a:br>
              <a:rPr lang="en-US" dirty="0"/>
            </a:br>
            <a:r>
              <a:rPr lang="en-US" dirty="0"/>
              <a:t>		</a:t>
            </a:r>
          </a:p>
        </p:txBody>
      </p:sp>
    </p:spTree>
    <p:extLst>
      <p:ext uri="{BB962C8B-B14F-4D97-AF65-F5344CB8AC3E}">
        <p14:creationId xmlns:p14="http://schemas.microsoft.com/office/powerpoint/2010/main" val="582390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4B446-7473-E48C-EE38-BB8927E74F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60A877-16EC-80D1-336B-B81819C66FEF}"/>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B. Biblical Faith</a:t>
            </a:r>
            <a:br>
              <a:rPr lang="en-US" dirty="0"/>
            </a:br>
            <a:r>
              <a:rPr lang="en-US" dirty="0"/>
              <a:t>		1. The nature of biblical faith</a:t>
            </a:r>
          </a:p>
        </p:txBody>
      </p:sp>
    </p:spTree>
    <p:extLst>
      <p:ext uri="{BB962C8B-B14F-4D97-AF65-F5344CB8AC3E}">
        <p14:creationId xmlns:p14="http://schemas.microsoft.com/office/powerpoint/2010/main" val="371231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B0F7C-428E-04FF-4A34-B928EB5171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64F312-A823-81A8-9DC3-5A6375F15084}"/>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B. Biblical Faith</a:t>
            </a:r>
            <a:br>
              <a:rPr lang="en-US" dirty="0"/>
            </a:br>
            <a:r>
              <a:rPr lang="en-US" dirty="0"/>
              <a:t>		1. The nature of biblical faith</a:t>
            </a:r>
            <a:br>
              <a:rPr lang="en-US" dirty="0"/>
            </a:br>
            <a:r>
              <a:rPr lang="en-US" dirty="0"/>
              <a:t>				a. The assurance of things 							hoped for</a:t>
            </a:r>
          </a:p>
        </p:txBody>
      </p:sp>
    </p:spTree>
    <p:extLst>
      <p:ext uri="{BB962C8B-B14F-4D97-AF65-F5344CB8AC3E}">
        <p14:creationId xmlns:p14="http://schemas.microsoft.com/office/powerpoint/2010/main" val="3696214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A0874-2A73-38F2-91E3-E5B713E2A2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B4B91F-C764-B9F1-0863-8B1B4EA79CE0}"/>
              </a:ext>
            </a:extLst>
          </p:cNvPr>
          <p:cNvSpPr>
            <a:spLocks noGrp="1"/>
          </p:cNvSpPr>
          <p:nvPr>
            <p:ph type="title"/>
          </p:nvPr>
        </p:nvSpPr>
        <p:spPr/>
        <p:txBody>
          <a:bodyPr/>
          <a:lstStyle/>
          <a:p>
            <a:pPr marL="742950" indent="-742950">
              <a:buFont typeface="+mj-lt"/>
              <a:buAutoNum type="arabicPeriod"/>
            </a:pPr>
            <a:r>
              <a:rPr lang="en-US" dirty="0"/>
              <a:t>What is faith?  (Hebrews 11:1-3)</a:t>
            </a:r>
            <a:br>
              <a:rPr lang="en-US" dirty="0"/>
            </a:br>
            <a:r>
              <a:rPr lang="en-US" dirty="0"/>
              <a:t>	</a:t>
            </a:r>
            <a:br>
              <a:rPr lang="en-US" dirty="0"/>
            </a:br>
            <a:r>
              <a:rPr lang="en-US" dirty="0"/>
              <a:t>B. Biblical Faith</a:t>
            </a:r>
            <a:br>
              <a:rPr lang="en-US" dirty="0"/>
            </a:br>
            <a:r>
              <a:rPr lang="en-US" dirty="0"/>
              <a:t>		1. The nature of biblical faith</a:t>
            </a:r>
            <a:br>
              <a:rPr lang="en-US" dirty="0"/>
            </a:br>
            <a:r>
              <a:rPr lang="en-US" dirty="0"/>
              <a:t>				a. The assurance of things 							hoped for</a:t>
            </a:r>
            <a:br>
              <a:rPr lang="en-US" dirty="0"/>
            </a:br>
            <a:r>
              <a:rPr lang="en-US" dirty="0"/>
              <a:t>				b. The conviction of things 						not seen</a:t>
            </a:r>
          </a:p>
        </p:txBody>
      </p:sp>
    </p:spTree>
    <p:extLst>
      <p:ext uri="{BB962C8B-B14F-4D97-AF65-F5344CB8AC3E}">
        <p14:creationId xmlns:p14="http://schemas.microsoft.com/office/powerpoint/2010/main" val="1517184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67</TotalTime>
  <Words>1447</Words>
  <Application>Microsoft Office PowerPoint</Application>
  <PresentationFormat>Widescreen</PresentationFormat>
  <Paragraphs>102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Aptos</vt:lpstr>
      <vt:lpstr>Arial</vt:lpstr>
      <vt:lpstr>Century Gothic</vt:lpstr>
      <vt:lpstr>Wingdings 3</vt:lpstr>
      <vt:lpstr>Ion</vt:lpstr>
      <vt:lpstr>The Legacy  of Faith</vt:lpstr>
      <vt:lpstr>1. What is faith?  (Hebrews 11:1-3)</vt:lpstr>
      <vt:lpstr>What is faith?  (Hebrews 11:1-3)   A. Worldly Faith   </vt:lpstr>
      <vt:lpstr>What is faith?  (Hebrews 11:1-3)   A. Worldly Faith   1. Works</vt:lpstr>
      <vt:lpstr>What is faith?  (Hebrews 11:1-3)   A. Worldly Faith   1. Works   2. Blind faith</vt:lpstr>
      <vt:lpstr>What is faith?  (Hebrews 11:1-3)   A. Worldly Faith B.  Biblical Faith   </vt:lpstr>
      <vt:lpstr>What is faith?  (Hebrews 11:1-3)   B. Biblical Faith   1. The nature of biblical faith</vt:lpstr>
      <vt:lpstr>What is faith?  (Hebrews 11:1-3)   B. Biblical Faith   1. The nature of biblical faith     a. The assurance of things        hoped for</vt:lpstr>
      <vt:lpstr>What is faith?  (Hebrews 11:1-3)   B. Biblical Faith   1. The nature of biblical faith     a. The assurance of things        hoped for     b. The conviction of things       not seen</vt:lpstr>
      <vt:lpstr>What is faith?  (Hebrews 11:1-3)   A. Worldly Faith B.  Biblical Faith C. The Testimony of Faith   </vt:lpstr>
      <vt:lpstr>What is faith?  (Hebrews 11:1-3)   A. Worldly Faith B.  Biblical Faith C. The Testimony of Faith D. The Illustration of Faith</vt:lpstr>
      <vt:lpstr>Pastor Steven Cole said this about this verse:   Faith is the means of understanding the origin of all that is (He 11:3).  “By faith we understand that the worlds were prepared by the word of God, so that what is seen was not made out of things which are visible.” This is the first of 19 uses of “by faith” in this chapter. All of the others relate to a parade of characters from the Old Testament who trusted in God.   </vt:lpstr>
      <vt:lpstr>…You can only understand this by faith, because no one was there to observe it. The prevailing current worldview, that matter always existed and that the current universe, including man, happened by sheer chance over billions of years, is based on blind faith, because there is no evidence to support it. The biblical view, that the eternal God spoke it into existence, is based on faith, but not on blind faith. There is abundant evidence that an incredibly intelligent Designer created everything, especially human life. You would think that a discovery such as human DNA, which shows amazing design, would cause all scientists to fall down in worship before God. But as Paul explains (Ro 1:18, 19, 20, 21, 22), sinful men suppress the truth in unrighteousness. They become futile in their speculations, their foolish hearts are darkened, and professing to be wise, they become fools.  </vt:lpstr>
      <vt:lpstr>The fact that the author puts verse 3 at the start of his list of “by faith” examples, shows that faith in God as Creator is foundational to knowing God. The first verse of the Bible hits us squarely with a vital fact: “In the beginning God created the heavens and the earth.” You cannot begin to understand yourself, other people, world history, or God if you reject the early chapters of Genesis. The first verse of Genesis presents you with a crucial choice: If God created everything that is, then He is the sovereign of the universe. If you do not come to Him in faith as your Savior, you will stand before Him in terror as your Judge! But when you believe in His Word about salvation, you gain understanding about the origins of the ages that makes everything in history fall into place.</vt:lpstr>
      <vt:lpstr>What is Faith?  (Hebrews 11:1-3) </vt:lpstr>
      <vt:lpstr>2.  Faith in Practice (Hebrews 11:4-7 </vt:lpstr>
      <vt:lpstr>2.  Faith in Practice (Hebrews 11:4-7 </vt:lpstr>
      <vt:lpstr>2.  Faith in Practice (Hebrews 11:4-7 </vt:lpstr>
      <vt:lpstr>2.  Faith in Practice (Hebrews 11:4-7 </vt:lpstr>
      <vt:lpstr>2.  Faith in Practice (Hebrews 11:4-7 </vt:lpstr>
      <vt:lpstr>2.  Faith in Practice (Hebrews 11:4-7 </vt:lpstr>
      <vt:lpstr>2.  Faith in Practice (Hebrews 11:4-7 </vt:lpstr>
      <vt:lpstr>2.  Faith in Practice (Hebrews 11:4-7 </vt:lpstr>
      <vt:lpstr>2.  Faith in Practice (Hebrews 11:4-7 </vt:lpstr>
      <vt:lpstr>PowerPoint Presentation</vt:lpstr>
      <vt:lpstr>2.  Faith in Practice (Hebrews 11:4-7 </vt:lpstr>
      <vt:lpstr>2.  Faith in Practice (Hebrews 11:4-7 </vt:lpstr>
      <vt:lpstr>2.  Faith in Practice (Hebrews 11:4-7 </vt:lpstr>
      <vt:lpstr>2.  Faith in Practice (Hebrews 11:4-7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Collins</dc:creator>
  <cp:lastModifiedBy>Christopher Collins</cp:lastModifiedBy>
  <cp:revision>1</cp:revision>
  <dcterms:created xsi:type="dcterms:W3CDTF">2024-10-27T00:50:30Z</dcterms:created>
  <dcterms:modified xsi:type="dcterms:W3CDTF">2024-10-27T01:57:50Z</dcterms:modified>
</cp:coreProperties>
</file>